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6"/>
  </p:notesMasterIdLst>
  <p:sldIdLst>
    <p:sldId id="375" r:id="rId3"/>
    <p:sldId id="430" r:id="rId4"/>
    <p:sldId id="376" r:id="rId5"/>
    <p:sldId id="439" r:id="rId6"/>
    <p:sldId id="377" r:id="rId7"/>
    <p:sldId id="536" r:id="rId8"/>
    <p:sldId id="526" r:id="rId9"/>
    <p:sldId id="502" r:id="rId10"/>
    <p:sldId id="534" r:id="rId11"/>
    <p:sldId id="453" r:id="rId12"/>
    <p:sldId id="455" r:id="rId13"/>
    <p:sldId id="256" r:id="rId14"/>
    <p:sldId id="440" r:id="rId15"/>
    <p:sldId id="387" r:id="rId16"/>
    <p:sldId id="533" r:id="rId17"/>
    <p:sldId id="470" r:id="rId18"/>
    <p:sldId id="469" r:id="rId19"/>
    <p:sldId id="468" r:id="rId20"/>
    <p:sldId id="412" r:id="rId21"/>
    <p:sldId id="456" r:id="rId22"/>
    <p:sldId id="471" r:id="rId23"/>
    <p:sldId id="541" r:id="rId24"/>
    <p:sldId id="540" r:id="rId25"/>
    <p:sldId id="454" r:id="rId26"/>
    <p:sldId id="475" r:id="rId27"/>
    <p:sldId id="472" r:id="rId28"/>
    <p:sldId id="477" r:id="rId29"/>
    <p:sldId id="478" r:id="rId30"/>
    <p:sldId id="479" r:id="rId31"/>
    <p:sldId id="480" r:id="rId32"/>
    <p:sldId id="481" r:id="rId33"/>
    <p:sldId id="542" r:id="rId34"/>
    <p:sldId id="543" r:id="rId35"/>
    <p:sldId id="474" r:id="rId36"/>
    <p:sldId id="482" r:id="rId37"/>
    <p:sldId id="544" r:id="rId38"/>
    <p:sldId id="483" r:id="rId39"/>
    <p:sldId id="545" r:id="rId40"/>
    <p:sldId id="485" r:id="rId41"/>
    <p:sldId id="486" r:id="rId42"/>
    <p:sldId id="488" r:id="rId43"/>
    <p:sldId id="546" r:id="rId44"/>
    <p:sldId id="547" r:id="rId45"/>
    <p:sldId id="445" r:id="rId46"/>
    <p:sldId id="457" r:id="rId47"/>
    <p:sldId id="490" r:id="rId48"/>
    <p:sldId id="527" r:id="rId49"/>
    <p:sldId id="493" r:id="rId50"/>
    <p:sldId id="491" r:id="rId51"/>
    <p:sldId id="476" r:id="rId52"/>
    <p:sldId id="492" r:id="rId53"/>
    <p:sldId id="528" r:id="rId54"/>
    <p:sldId id="487" r:id="rId55"/>
    <p:sldId id="467" r:id="rId56"/>
    <p:sldId id="495" r:id="rId57"/>
    <p:sldId id="504" r:id="rId58"/>
    <p:sldId id="459" r:id="rId59"/>
    <p:sldId id="529" r:id="rId60"/>
    <p:sldId id="458" r:id="rId61"/>
    <p:sldId id="505" r:id="rId62"/>
    <p:sldId id="449" r:id="rId63"/>
    <p:sldId id="460" r:id="rId64"/>
    <p:sldId id="462" r:id="rId65"/>
    <p:sldId id="496" r:id="rId66"/>
    <p:sldId id="497" r:id="rId67"/>
    <p:sldId id="498" r:id="rId68"/>
    <p:sldId id="499" r:id="rId69"/>
    <p:sldId id="520" r:id="rId70"/>
    <p:sldId id="503" r:id="rId71"/>
    <p:sldId id="532" r:id="rId72"/>
    <p:sldId id="521" r:id="rId73"/>
    <p:sldId id="530" r:id="rId74"/>
    <p:sldId id="539" r:id="rId75"/>
    <p:sldId id="531" r:id="rId76"/>
    <p:sldId id="508" r:id="rId77"/>
    <p:sldId id="509" r:id="rId78"/>
    <p:sldId id="538" r:id="rId79"/>
    <p:sldId id="500" r:id="rId80"/>
    <p:sldId id="501" r:id="rId81"/>
    <p:sldId id="510" r:id="rId82"/>
    <p:sldId id="513" r:id="rId83"/>
    <p:sldId id="514" r:id="rId84"/>
    <p:sldId id="515" r:id="rId85"/>
    <p:sldId id="390" r:id="rId86"/>
    <p:sldId id="403" r:id="rId87"/>
    <p:sldId id="405" r:id="rId88"/>
    <p:sldId id="406" r:id="rId89"/>
    <p:sldId id="407" r:id="rId90"/>
    <p:sldId id="408" r:id="rId91"/>
    <p:sldId id="409" r:id="rId92"/>
    <p:sldId id="411" r:id="rId93"/>
    <p:sldId id="419" r:id="rId94"/>
    <p:sldId id="522" r:id="rId95"/>
    <p:sldId id="523" r:id="rId96"/>
    <p:sldId id="489" r:id="rId97"/>
    <p:sldId id="516" r:id="rId98"/>
    <p:sldId id="517" r:id="rId99"/>
    <p:sldId id="518" r:id="rId100"/>
    <p:sldId id="537" r:id="rId101"/>
    <p:sldId id="519" r:id="rId102"/>
    <p:sldId id="524" r:id="rId103"/>
    <p:sldId id="535" r:id="rId104"/>
    <p:sldId id="525"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70" d="100"/>
          <a:sy n="70" d="100"/>
        </p:scale>
        <p:origin x="26" y="1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2/8/2026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2/8/2026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2/8/2026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2/8/2026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2/8/2026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2/8/2026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2/8/2026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2/8/2026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2/8/2026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2/8/2026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2/8/2026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2/8/2026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en.wikipedia.org/wiki/Variational_Bayesian_method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lilianweng.github.io/posts/2018-08-12-vae/"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110.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42.png"/><Relationship Id="rId7" Type="http://schemas.openxmlformats.org/officeDocument/2006/relationships/image" Target="../media/image180.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4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01.png"/><Relationship Id="rId4" Type="http://schemas.openxmlformats.org/officeDocument/2006/relationships/image" Target="../media/image190.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230.png"/><Relationship Id="rId4" Type="http://schemas.openxmlformats.org/officeDocument/2006/relationships/image" Target="../media/image221.png"/></Relationships>
</file>

<file path=ppt/slides/_rels/slide4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hyperlink" Target="https://arxiv.org/abs/2006.11239" TargetMode="External"/><Relationship Id="rId5" Type="http://schemas.openxmlformats.org/officeDocument/2006/relationships/image" Target="../media/image330.png"/><Relationship Id="rId4" Type="http://schemas.openxmlformats.org/officeDocument/2006/relationships/image" Target="../media/image3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51.xml.rels><?xml version="1.0" encoding="UTF-8" standalone="yes"?>
<Relationships xmlns="http://schemas.openxmlformats.org/package/2006/relationships"><Relationship Id="rId8" Type="http://schemas.openxmlformats.org/officeDocument/2006/relationships/hyperlink" Target="https://arxiv.org/abs/2006.11239" TargetMode="External"/><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0.png"/><Relationship Id="rId4" Type="http://schemas.openxmlformats.org/officeDocument/2006/relationships/image" Target="../media/image2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arxiv.org/pdf/1912.04958" TargetMode="Externa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1.pn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7" grpId="0"/>
      <p:bldP spid="21" grpId="0"/>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b="1" dirty="0"/>
                  <a:t>Maximizing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rPr>
                          <m:t>𝑫</m:t>
                        </m:r>
                      </m:sub>
                    </m:sSub>
                  </m:oMath>
                </a14:m>
                <a:r>
                  <a:rPr lang="en-US" sz="3400" b="1"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b="1" dirty="0"/>
                  <a:t>Minimizing WRT </a:t>
                </a:r>
                <a14:m>
                  <m:oMath xmlns:m="http://schemas.openxmlformats.org/officeDocument/2006/math">
                    <m:sSub>
                      <m:sSubPr>
                        <m:ctrlPr>
                          <a:rPr lang="en-US" sz="3600" b="1" i="1">
                            <a:latin typeface="Cambria Math" panose="02040503050406030204" pitchFamily="18" charset="0"/>
                          </a:rPr>
                        </m:ctrlPr>
                      </m:sSubPr>
                      <m:e>
                        <m:r>
                          <a:rPr lang="en-US" sz="3600" b="1" i="1">
                            <a:latin typeface="Cambria Math" panose="02040503050406030204" pitchFamily="18" charset="0"/>
                            <a:ea typeface="Cambria Math" panose="02040503050406030204" pitchFamily="18" charset="0"/>
                          </a:rPr>
                          <m:t>𝜽</m:t>
                        </m:r>
                      </m:e>
                      <m:sub>
                        <m:r>
                          <a:rPr lang="en-US" sz="3600" b="1" i="1">
                            <a:latin typeface="Cambria Math" panose="02040503050406030204" pitchFamily="18" charset="0"/>
                            <a:ea typeface="Cambria Math" panose="02040503050406030204" pitchFamily="18" charset="0"/>
                          </a:rPr>
                          <m:t>𝑮</m:t>
                        </m:r>
                      </m:sub>
                    </m:sSub>
                  </m:oMath>
                </a14:m>
                <a:r>
                  <a:rPr lang="en-US" sz="3400" b="1" dirty="0"/>
                  <a:t> means generator optimally fools discriminator</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GANs when we have other image generative algorithms?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lnSpcReduction="10000"/>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r>
              <a:rPr lang="en-US" dirty="0"/>
              <a:t>Optical flow and motion detection</a:t>
            </a:r>
          </a:p>
          <a:p>
            <a:r>
              <a:rPr lang="en-US" dirty="0" err="1"/>
              <a:t>Etc</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1896887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6387-7F3A-5962-7D77-282DC9B91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2025E-7977-8F80-A7F3-0188AC7FE469}"/>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E3ED1F-246A-8DA0-E6D3-9353BA0179DD}"/>
                  </a:ext>
                </a:extLst>
              </p:cNvPr>
              <p:cNvSpPr>
                <a:spLocks noGrp="1"/>
              </p:cNvSpPr>
              <p:nvPr>
                <p:ph idx="1"/>
              </p:nvPr>
            </p:nvSpPr>
            <p:spPr>
              <a:xfrm>
                <a:off x="789302" y="1159329"/>
                <a:ext cx="4963798" cy="5558478"/>
              </a:xfrm>
            </p:spPr>
            <p:txBody>
              <a:bodyPr>
                <a:normAutofit/>
              </a:bodyPr>
              <a:lstStyle/>
              <a:p>
                <a:pPr marL="0" indent="0">
                  <a:buNone/>
                </a:pPr>
                <a:r>
                  <a:rPr lang="en-US" dirty="0"/>
                  <a:t>VAEs are a building block of diffusion models  </a:t>
                </a:r>
              </a:p>
              <a:p>
                <a:r>
                  <a:rPr lang="en-US" b="1" dirty="0"/>
                  <a:t>Low-dimensional latent space, </a:t>
                </a:r>
                <a14:m>
                  <m:oMath xmlns:m="http://schemas.openxmlformats.org/officeDocument/2006/math">
                    <m:r>
                      <a:rPr lang="en-US" b="1" i="1">
                        <a:latin typeface="Cambria Math" panose="02040503050406030204" pitchFamily="18" charset="0"/>
                      </a:rPr>
                      <m:t>𝒛</m:t>
                    </m:r>
                  </m:oMath>
                </a14:m>
                <a:r>
                  <a:rPr lang="en-US" dirty="0"/>
                  <a:t>, embeds image features   </a:t>
                </a:r>
              </a:p>
              <a:p>
                <a:r>
                  <a:rPr lang="en-US" b="1" dirty="0">
                    <a:latin typeface="+mn-lt"/>
                  </a:rPr>
                  <a:t>Encoder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a:t>
                </a:r>
                <a:r>
                  <a:rPr lang="en-US" sz="2800" b="1" dirty="0"/>
                  <a:t>is a neural network </a:t>
                </a:r>
                <a:r>
                  <a:rPr lang="en-US" sz="2800"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sz="2800" b="1" dirty="0"/>
              </a:p>
              <a:p>
                <a:r>
                  <a:rPr lang="en-US" b="1" dirty="0">
                    <a:latin typeface="+mn-lt"/>
                  </a:rPr>
                  <a:t>Decoder</a:t>
                </a:r>
                <a:r>
                  <a:rPr lang="en-US" dirty="0">
                    <a:latin typeface="+mn-lt"/>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a:t>
                </a:r>
                <a:r>
                  <a:rPr lang="en-US" b="1" dirty="0"/>
                  <a:t>is a neural network </a:t>
                </a:r>
                <a:r>
                  <a:rPr lang="en-US" dirty="0"/>
                  <a:t>with learned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b="1" dirty="0"/>
              </a:p>
            </p:txBody>
          </p:sp>
        </mc:Choice>
        <mc:Fallback>
          <p:sp>
            <p:nvSpPr>
              <p:cNvPr id="3" name="Content Placeholder 2">
                <a:extLst>
                  <a:ext uri="{FF2B5EF4-FFF2-40B4-BE49-F238E27FC236}">
                    <a16:creationId xmlns:a16="http://schemas.microsoft.com/office/drawing/2014/main" id="{27E3ED1F-246A-8DA0-E6D3-9353BA0179DD}"/>
                  </a:ext>
                </a:extLst>
              </p:cNvPr>
              <p:cNvSpPr>
                <a:spLocks noGrp="1" noRot="1" noChangeAspect="1" noMove="1" noResize="1" noEditPoints="1" noAdjustHandles="1" noChangeArrowheads="1" noChangeShapeType="1" noTextEdit="1"/>
              </p:cNvSpPr>
              <p:nvPr>
                <p:ph idx="1"/>
              </p:nvPr>
            </p:nvSpPr>
            <p:spPr>
              <a:xfrm>
                <a:off x="789302" y="1159329"/>
                <a:ext cx="4963798" cy="5558478"/>
              </a:xfrm>
              <a:blipFill>
                <a:blip r:embed="rId2"/>
                <a:stretch>
                  <a:fillRect l="-2454" t="-1754" r="-28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28C5FA7-9914-84BA-234A-D4D44D9481A6}"/>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92C2EEEF-935B-19EA-16EB-92582699A005}"/>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4" name="Straight Arrow Connector 3">
            <a:extLst>
              <a:ext uri="{FF2B5EF4-FFF2-40B4-BE49-F238E27FC236}">
                <a16:creationId xmlns:a16="http://schemas.microsoft.com/office/drawing/2014/main" id="{6FA59663-EB01-049D-AF55-91849879D764}"/>
              </a:ext>
            </a:extLst>
          </p:cNvPr>
          <p:cNvCxnSpPr>
            <a:cxnSpLocks/>
          </p:cNvCxnSpPr>
          <p:nvPr/>
        </p:nvCxnSpPr>
        <p:spPr>
          <a:xfrm>
            <a:off x="5644243" y="2313214"/>
            <a:ext cx="3069771" cy="985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F9D404-B0AA-9B44-6BA4-19310C32EBBD}"/>
              </a:ext>
            </a:extLst>
          </p:cNvPr>
          <p:cNvCxnSpPr>
            <a:cxnSpLocks/>
          </p:cNvCxnSpPr>
          <p:nvPr/>
        </p:nvCxnSpPr>
        <p:spPr>
          <a:xfrm>
            <a:off x="5165271" y="3173186"/>
            <a:ext cx="2476500" cy="27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095212-7984-169B-63E1-F29D77B6A737}"/>
              </a:ext>
            </a:extLst>
          </p:cNvPr>
          <p:cNvCxnSpPr>
            <a:cxnSpLocks/>
          </p:cNvCxnSpPr>
          <p:nvPr/>
        </p:nvCxnSpPr>
        <p:spPr>
          <a:xfrm flipV="1">
            <a:off x="5181045" y="3858986"/>
            <a:ext cx="4605212" cy="631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94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6D0-9AA3-B791-02B1-B5004A43F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D4ECC-2255-7E64-090F-A70AA61CFAD5}"/>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A392E2-DBDF-53AD-FDA8-ECE387876BF8}"/>
                  </a:ext>
                </a:extLst>
              </p:cNvPr>
              <p:cNvSpPr>
                <a:spLocks noGrp="1"/>
              </p:cNvSpPr>
              <p:nvPr>
                <p:ph idx="1"/>
              </p:nvPr>
            </p:nvSpPr>
            <p:spPr>
              <a:xfrm>
                <a:off x="789302" y="877186"/>
                <a:ext cx="4991012" cy="5840621"/>
              </a:xfrm>
            </p:spPr>
            <p:txBody>
              <a:bodyPr>
                <a:normAutofit/>
              </a:bodyPr>
              <a:lstStyle/>
              <a:p>
                <a:pPr marL="0" indent="0">
                  <a:buNone/>
                </a:pPr>
                <a:r>
                  <a:rPr lang="en-US" dirty="0"/>
                  <a:t>Why not just use a simple autoencoder? </a:t>
                </a:r>
              </a:p>
              <a:p>
                <a:r>
                  <a:rPr lang="en-US" dirty="0">
                    <a:latin typeface="+mn-lt"/>
                  </a:rPr>
                  <a:t>Autoencoders train an encoder and decoder to minimize loss, </a:t>
                </a:r>
                <a14:m>
                  <m:oMath xmlns:m="http://schemas.openxmlformats.org/officeDocument/2006/math">
                    <m:r>
                      <a:rPr lang="en-US" i="1">
                        <a:latin typeface="Cambria Math" panose="02040503050406030204" pitchFamily="18" charset="0"/>
                      </a:rPr>
                      <m:t>𝐿</m:t>
                    </m:r>
                  </m:oMath>
                </a14:m>
                <a:r>
                  <a:rPr lang="en-US" dirty="0">
                    <a:latin typeface="+mn-lt"/>
                  </a:rPr>
                  <a:t>, between original and generated image</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b="0" i="0" smtClean="0">
                                  <a:latin typeface="Cambria Math" panose="02040503050406030204" pitchFamily="18" charset="0"/>
                                </a:rPr>
                                <m:t>arg</m:t>
                              </m:r>
                              <m:r>
                                <m:rPr>
                                  <m:sty m:val="p"/>
                                </m:rPr>
                                <a:rPr lang="en-US" sz="2800" i="0" smtClean="0">
                                  <a:latin typeface="Cambria Math" panose="02040503050406030204" pitchFamily="18" charset="0"/>
                                </a:rPr>
                                <m:t>min</m:t>
                              </m:r>
                            </m:e>
                            <m:lim>
                              <m:r>
                                <a:rPr lang="en-US" sz="2800" i="1" smtClean="0">
                                  <a:latin typeface="Cambria Math" panose="02040503050406030204" pitchFamily="18" charset="0"/>
                                  <a:ea typeface="Cambria Math" panose="02040503050406030204" pitchFamily="18" charset="0"/>
                                </a:rPr>
                                <m:t>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lim>
                          </m:limLow>
                        </m:fName>
                        <m:e>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d>
                        </m:e>
                      </m:func>
                    </m:oMath>
                  </m:oMathPara>
                </a14:m>
                <a:endParaRPr lang="en-US" sz="2800" dirty="0">
                  <a:latin typeface="+mn-lt"/>
                </a:endParaRPr>
              </a:p>
              <a:p>
                <a:r>
                  <a:rPr lang="en-US" dirty="0">
                    <a:latin typeface="+mn-lt"/>
                  </a:rPr>
                  <a:t>But this formulation is deterministic</a:t>
                </a:r>
              </a:p>
              <a:p>
                <a:pPr lvl="1"/>
                <a:r>
                  <a:rPr lang="en-US" dirty="0">
                    <a:latin typeface="+mn-lt"/>
                  </a:rPr>
                  <a:t>For a given </a:t>
                </a:r>
                <a14:m>
                  <m:oMath xmlns:m="http://schemas.openxmlformats.org/officeDocument/2006/math">
                    <m:r>
                      <a:rPr lang="en-US" i="1">
                        <a:latin typeface="Cambria Math" panose="02040503050406030204" pitchFamily="18" charset="0"/>
                      </a:rPr>
                      <m:t>𝑥</m:t>
                    </m:r>
                  </m:oMath>
                </a14:m>
                <a:r>
                  <a:rPr lang="en-US" dirty="0">
                    <a:latin typeface="+mn-lt"/>
                  </a:rPr>
                  <a:t> always get same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m:t>
                    </m:r>
                  </m:oMath>
                </a14:m>
                <a:endParaRPr lang="en-US" dirty="0">
                  <a:latin typeface="+mn-lt"/>
                </a:endParaRPr>
              </a:p>
              <a:p>
                <a:r>
                  <a:rPr lang="en-US" dirty="0"/>
                  <a:t>Variational autoencoder </a:t>
                </a:r>
                <a:endParaRPr lang="en-US" dirty="0">
                  <a:latin typeface="+mn-lt"/>
                </a:endParaRPr>
              </a:p>
            </p:txBody>
          </p:sp>
        </mc:Choice>
        <mc:Fallback>
          <p:sp>
            <p:nvSpPr>
              <p:cNvPr id="3" name="Content Placeholder 2">
                <a:extLst>
                  <a:ext uri="{FF2B5EF4-FFF2-40B4-BE49-F238E27FC236}">
                    <a16:creationId xmlns:a16="http://schemas.microsoft.com/office/drawing/2014/main" id="{E3A392E2-DBDF-53AD-FDA8-ECE387876BF8}"/>
                  </a:ext>
                </a:extLst>
              </p:cNvPr>
              <p:cNvSpPr>
                <a:spLocks noGrp="1" noRot="1" noChangeAspect="1" noMove="1" noResize="1" noEditPoints="1" noAdjustHandles="1" noChangeArrowheads="1" noChangeShapeType="1" noTextEdit="1"/>
              </p:cNvSpPr>
              <p:nvPr>
                <p:ph idx="1"/>
              </p:nvPr>
            </p:nvSpPr>
            <p:spPr>
              <a:xfrm>
                <a:off x="789302" y="877186"/>
                <a:ext cx="4991012" cy="5840621"/>
              </a:xfrm>
              <a:blipFill>
                <a:blip r:embed="rId2"/>
                <a:stretch>
                  <a:fillRect l="-2442" t="-1775" r="-21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511BD0-3A4E-3128-7638-2FB09364A185}"/>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3E344BC8-9FC6-EC33-15BC-FB6761D732BA}"/>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1974845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4947469" cy="5840621"/>
              </a:xfrm>
            </p:spPr>
            <p:txBody>
              <a:bodyPr>
                <a:normAutofit lnSpcReduction="10000"/>
              </a:bodyPr>
              <a:lstStyle/>
              <a:p>
                <a:pPr marL="0" indent="0">
                  <a:buNone/>
                </a:pPr>
                <a:r>
                  <a:rPr lang="en-US" dirty="0"/>
                  <a:t>VAEs are a building block of diffusion models  </a:t>
                </a:r>
              </a:p>
              <a:p>
                <a:r>
                  <a:rPr lang="en-US" dirty="0">
                    <a:latin typeface="+mn-lt"/>
                  </a:rPr>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latin typeface="+mn-lt"/>
                </a:endParaRPr>
              </a:p>
              <a:p>
                <a:pPr lvl="1"/>
                <a:r>
                  <a:rPr lang="en-US" sz="2800" dirty="0">
                    <a:latin typeface="+mn-lt"/>
                  </a:rPr>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latin typeface="+mn-lt"/>
                  </a:rPr>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a:t>
                </a:r>
              </a:p>
              <a:p>
                <a:pPr lvl="1"/>
                <a:r>
                  <a:rPr lang="en-US" sz="2800" dirty="0">
                    <a:latin typeface="+mn-lt"/>
                  </a:rPr>
                  <a:t>Embedding is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latin typeface="+mn-lt"/>
                  </a:rPr>
                  <a:t> </a:t>
                </a:r>
              </a:p>
              <a:p>
                <a:r>
                  <a:rPr lang="en-US" dirty="0">
                    <a:latin typeface="+mn-lt"/>
                  </a:rPr>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latin typeface="+mn-lt"/>
                  </a:rPr>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latin typeface="+mn-lt"/>
                  </a:rPr>
                  <a:t> </a:t>
                </a:r>
              </a:p>
              <a:p>
                <a:pPr lvl="1"/>
                <a:r>
                  <a:rPr lang="en-US" sz="2800" dirty="0">
                    <a:latin typeface="+mn-lt"/>
                  </a:rPr>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latin typeface="+mn-lt"/>
                  </a:rPr>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latin typeface="+mn-lt"/>
                  </a:rPr>
                  <a:t>  </a:t>
                </a:r>
              </a:p>
              <a:p>
                <a:pPr lvl="1"/>
                <a:r>
                  <a:rPr lang="en-US" sz="2800" dirty="0">
                    <a:latin typeface="+mn-lt"/>
                  </a:rPr>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latin typeface="+mn-lt"/>
                </a:endParaRP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4947469" cy="5840621"/>
              </a:xfrm>
              <a:blipFill>
                <a:blip r:embed="rId2"/>
                <a:stretch>
                  <a:fillRect l="-2463" t="-240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a:cxnSpLocks/>
          </p:cNvCxnSpPr>
          <p:nvPr/>
        </p:nvCxnSpPr>
        <p:spPr>
          <a:xfrm>
            <a:off x="4376057" y="2242457"/>
            <a:ext cx="3247683" cy="770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339531" y="4310743"/>
            <a:ext cx="4991012" cy="1507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7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998274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hlinkClick r:id="rId2"/>
              </a:rPr>
              <a:t>Bayesian variational theory</a:t>
            </a:r>
            <a:r>
              <a:rPr lang="en-US" b="1" dirty="0"/>
              <a:t>  </a:t>
            </a:r>
          </a:p>
          <a:p>
            <a:r>
              <a:rPr lang="en-US" dirty="0"/>
              <a:t>This mathematical method is the basis for deriving VAEs and generative diffusion models  </a:t>
            </a:r>
          </a:p>
        </p:txBody>
      </p:sp>
    </p:spTree>
    <p:extLst>
      <p:ext uri="{BB962C8B-B14F-4D97-AF65-F5344CB8AC3E}">
        <p14:creationId xmlns:p14="http://schemas.microsoft.com/office/powerpoint/2010/main" val="1680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8"/>
                <a:ext cx="11201313" cy="5522207"/>
              </a:xfrm>
            </p:spPr>
            <p:txBody>
              <a:bodyPr>
                <a:normAutofit/>
              </a:bodyPr>
              <a:lstStyle/>
              <a:p>
                <a:pPr marL="0" indent="0">
                  <a:buNone/>
                </a:pPr>
                <a:r>
                  <a:rPr lang="en-US" dirty="0"/>
                  <a:t>We can </a:t>
                </a:r>
                <a:r>
                  <a:rPr lang="en-US" b="1" dirty="0"/>
                  <a:t>maximize likelihood </a:t>
                </a:r>
                <a:r>
                  <a:rPr lang="en-US" dirty="0"/>
                  <a:t>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a:t>
                </a:r>
                <a:r>
                  <a:rPr lang="en-US" b="1" dirty="0"/>
                  <a:t>observative variables, </a:t>
                </a:r>
                <a14:m>
                  <m:oMath xmlns:m="http://schemas.openxmlformats.org/officeDocument/2006/math">
                    <m:r>
                      <a:rPr lang="en-US" b="1" i="1">
                        <a:latin typeface="Cambria Math" panose="02040503050406030204" pitchFamily="18" charset="0"/>
                      </a:rPr>
                      <m:t>𝒙</m:t>
                    </m:r>
                  </m:oMath>
                </a14:m>
                <a:r>
                  <a:rPr lang="en-US" b="1" dirty="0"/>
                  <a:t>, </a:t>
                </a:r>
                <a:r>
                  <a:rPr lang="en-US" dirty="0"/>
                  <a:t>and </a:t>
                </a:r>
                <a:r>
                  <a:rPr lang="en-US" b="1" dirty="0"/>
                  <a:t>latent (unobservable) variables, </a:t>
                </a:r>
                <a14:m>
                  <m:oMath xmlns:m="http://schemas.openxmlformats.org/officeDocument/2006/math">
                    <m:r>
                      <a:rPr lang="en-US" b="1" i="1">
                        <a:latin typeface="Cambria Math" panose="02040503050406030204" pitchFamily="18" charset="0"/>
                      </a:rPr>
                      <m:t>𝒛</m:t>
                    </m:r>
                  </m:oMath>
                </a14:m>
                <a:endParaRPr lang="en-US" b="1"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low-dimensional cases, </a:t>
                </a:r>
                <a:r>
                  <a:rPr lang="en-US" b="1" dirty="0"/>
                  <a:t>evaluating this integral is intractable!  </a:t>
                </a:r>
              </a:p>
              <a:p>
                <a:pPr lvl="1"/>
                <a:r>
                  <a:rPr lang="en-US" dirty="0"/>
                  <a:t>Images have complex high-dimensional distributions</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8"/>
                <a:ext cx="11201313" cy="5522207"/>
              </a:xfrm>
              <a:blipFill>
                <a:blip r:embed="rId2"/>
                <a:stretch>
                  <a:fillRect l="-1088" t="-1766" r="-1687" b="-1325"/>
                </a:stretch>
              </a:blipFill>
            </p:spPr>
            <p:txBody>
              <a:bodyPr/>
              <a:lstStyle/>
              <a:p>
                <a:r>
                  <a:rPr lang="en-US">
                    <a:noFill/>
                  </a:rPr>
                  <a:t> </a:t>
                </a:r>
              </a:p>
            </p:txBody>
          </p:sp>
        </mc:Fallback>
      </mc:AlternateContent>
    </p:spTree>
    <p:extLst>
      <p:ext uri="{BB962C8B-B14F-4D97-AF65-F5344CB8AC3E}">
        <p14:creationId xmlns:p14="http://schemas.microsoft.com/office/powerpoint/2010/main" val="40710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wait!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145075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as a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with parameters </a:t>
                </a:r>
                <a:r>
                  <a:rPr lang="en-US" dirty="0">
                    <a:latin typeface="Cambria Math" panose="02040503050406030204" pitchFamily="18" charset="0"/>
                    <a:ea typeface="Cambria Math" panose="02040503050406030204" pitchFamily="18" charset="0"/>
                  </a:rPr>
                  <a:t>𝜑, </a:t>
                </a:r>
                <a:r>
                  <a:rPr lang="en-US" dirty="0"/>
                  <a:t>conditional on the observables, </a:t>
                </a:r>
                <a14:m>
                  <m:oMath xmlns:m="http://schemas.openxmlformats.org/officeDocument/2006/math">
                    <m:r>
                      <a:rPr lang="en-US" i="1">
                        <a:latin typeface="Cambria Math" panose="02040503050406030204" pitchFamily="18" charset="0"/>
                      </a:rPr>
                      <m:t>𝑥</m:t>
                    </m:r>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2434086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Therefore,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1615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a learnable distribution</a:t>
                </a:r>
              </a:p>
              <a:p>
                <a:pPr lvl="1"/>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159" t="-1722" r="-812"/>
                </a:stretch>
              </a:blipFill>
            </p:spPr>
            <p:txBody>
              <a:bodyPr/>
              <a:lstStyle/>
              <a:p>
                <a:r>
                  <a:rPr lang="en-US">
                    <a:noFill/>
                  </a:rPr>
                  <a:t> </a:t>
                </a:r>
              </a:p>
            </p:txBody>
          </p:sp>
        </mc:Fallback>
      </mc:AlternateContent>
    </p:spTree>
    <p:extLst>
      <p:ext uri="{BB962C8B-B14F-4D97-AF65-F5344CB8AC3E}">
        <p14:creationId xmlns:p14="http://schemas.microsoft.com/office/powerpoint/2010/main" val="21188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D4CE-C731-61A0-C41D-582C70FE1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07720-1909-75B0-0810-32A386C4FB8D}"/>
              </a:ext>
            </a:extLst>
          </p:cNvPr>
          <p:cNvSpPr>
            <a:spLocks noGrp="1"/>
          </p:cNvSpPr>
          <p:nvPr>
            <p:ph type="title"/>
          </p:nvPr>
        </p:nvSpPr>
        <p:spPr>
          <a:xfrm>
            <a:off x="831849" y="1709738"/>
            <a:ext cx="10881179" cy="1953577"/>
          </a:xfrm>
        </p:spPr>
        <p:txBody>
          <a:bodyPr>
            <a:normAutofit/>
          </a:bodyPr>
          <a:lstStyle/>
          <a:p>
            <a:pPr algn="ctr"/>
            <a:r>
              <a:rPr lang="en-US" sz="4400" dirty="0"/>
              <a:t>Applying the ELBO to Variational Autoencoders</a:t>
            </a:r>
          </a:p>
        </p:txBody>
      </p:sp>
    </p:spTree>
    <p:extLst>
      <p:ext uri="{BB962C8B-B14F-4D97-AF65-F5344CB8AC3E}">
        <p14:creationId xmlns:p14="http://schemas.microsoft.com/office/powerpoint/2010/main" val="4203128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4E2A-3B1C-A579-B61F-18AB1261D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E990D-7646-902F-4759-74650A6873C2}"/>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083AFF-6225-C888-F400-853C36BBEDF6}"/>
                  </a:ext>
                </a:extLst>
              </p:cNvPr>
              <p:cNvSpPr>
                <a:spLocks noGrp="1"/>
              </p:cNvSpPr>
              <p:nvPr>
                <p:ph idx="1"/>
              </p:nvPr>
            </p:nvSpPr>
            <p:spPr>
              <a:xfrm>
                <a:off x="388087" y="877186"/>
                <a:ext cx="5533741" cy="5911702"/>
              </a:xfrm>
            </p:spPr>
            <p:txBody>
              <a:bodyPr>
                <a:normAutofit/>
              </a:bodyPr>
              <a:lstStyle/>
              <a:p>
                <a:pPr marL="0" indent="0">
                  <a:buNone/>
                </a:pPr>
                <a:r>
                  <a:rPr lang="en-US" b="0" dirty="0">
                    <a:latin typeface="+mn-lt"/>
                  </a:rPr>
                  <a:t>Formulate encoder and decoder in terms of probability distributions  </a:t>
                </a:r>
              </a:p>
              <a:p>
                <a:r>
                  <a:rPr lang="en-US" dirty="0"/>
                  <a:t>Embedding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with random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drawn from the standard Normal  </a:t>
                </a:r>
                <a:endParaRPr lang="en-US" b="0" dirty="0">
                  <a:latin typeface="+mn-lt"/>
                </a:endParaRPr>
              </a:p>
              <a:p>
                <a:r>
                  <a:rPr lang="en-US" dirty="0"/>
                  <a:t>Want to match observed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oMath>
                </a14:m>
                <a:r>
                  <a:rPr lang="en-US" b="0" dirty="0">
                    <a:latin typeface="+mn-lt"/>
                  </a:rPr>
                  <a:t> and generated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b="0" i="1" smtClean="0">
                            <a:latin typeface="Cambria Math" panose="02040503050406030204" pitchFamily="18" charset="0"/>
                          </a:rPr>
                          <m:t>𝑥</m:t>
                        </m:r>
                      </m:e>
                    </m:d>
                  </m:oMath>
                </a14:m>
                <a:r>
                  <a:rPr lang="en-US" dirty="0">
                    <a:latin typeface="+mn-lt"/>
                  </a:rPr>
                  <a:t> image distribution and maximize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latin typeface="+mn-lt"/>
                  </a:rPr>
                  <a:t> the likelihood of the image</a:t>
                </a:r>
              </a:p>
              <a:p>
                <a:r>
                  <a:rPr lang="en-US" b="0" dirty="0">
                    <a:latin typeface="+mn-lt"/>
                  </a:rPr>
                  <a:t>But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b="0" dirty="0">
                    <a:latin typeface="+mn-lt"/>
                  </a:rPr>
                  <a:t> is intractable, so approximate with variational distribution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endParaRPr lang="en-US" b="0" dirty="0">
                  <a:latin typeface="+mn-lt"/>
                </a:endParaRPr>
              </a:p>
            </p:txBody>
          </p:sp>
        </mc:Choice>
        <mc:Fallback>
          <p:sp>
            <p:nvSpPr>
              <p:cNvPr id="3" name="Content Placeholder 2">
                <a:extLst>
                  <a:ext uri="{FF2B5EF4-FFF2-40B4-BE49-F238E27FC236}">
                    <a16:creationId xmlns:a16="http://schemas.microsoft.com/office/drawing/2014/main" id="{56083AFF-6225-C888-F400-853C36BBEDF6}"/>
                  </a:ext>
                </a:extLst>
              </p:cNvPr>
              <p:cNvSpPr>
                <a:spLocks noGrp="1" noRot="1" noChangeAspect="1" noMove="1" noResize="1" noEditPoints="1" noAdjustHandles="1" noChangeArrowheads="1" noChangeShapeType="1" noTextEdit="1"/>
              </p:cNvSpPr>
              <p:nvPr>
                <p:ph idx="1"/>
              </p:nvPr>
            </p:nvSpPr>
            <p:spPr>
              <a:xfrm>
                <a:off x="388087" y="877186"/>
                <a:ext cx="5533741" cy="5911702"/>
              </a:xfrm>
              <a:blipFill>
                <a:blip r:embed="rId2"/>
                <a:stretch>
                  <a:fillRect l="-2315" t="-1753" r="-34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A12DEDF-D53B-08F7-5AA6-0FA4561F5825}"/>
              </a:ext>
            </a:extLst>
          </p:cNvPr>
          <p:cNvSpPr txBox="1"/>
          <p:nvPr/>
        </p:nvSpPr>
        <p:spPr>
          <a:xfrm>
            <a:off x="7165332" y="5581032"/>
            <a:ext cx="4343399" cy="369332"/>
          </a:xfrm>
          <a:prstGeom prst="rect">
            <a:avLst/>
          </a:prstGeom>
          <a:noFill/>
        </p:spPr>
        <p:txBody>
          <a:bodyPr wrap="square" rtlCol="0">
            <a:spAutoFit/>
          </a:bodyPr>
          <a:lstStyle/>
          <a:p>
            <a:pPr algn="ctr"/>
            <a:r>
              <a:rPr lang="en-US" dirty="0">
                <a:hlinkClick r:id="rId3"/>
              </a:rPr>
              <a:t>Image from Lilian Weng’s VAE blog post </a:t>
            </a:r>
            <a:endParaRPr lang="en-US" dirty="0"/>
          </a:p>
        </p:txBody>
      </p:sp>
      <p:pic>
        <p:nvPicPr>
          <p:cNvPr id="7" name="Picture 6">
            <a:extLst>
              <a:ext uri="{FF2B5EF4-FFF2-40B4-BE49-F238E27FC236}">
                <a16:creationId xmlns:a16="http://schemas.microsoft.com/office/drawing/2014/main" id="{AB62B36C-97CC-9092-3B2A-E56532F0D853}"/>
              </a:ext>
            </a:extLst>
          </p:cNvPr>
          <p:cNvPicPr>
            <a:picLocks noChangeAspect="1"/>
          </p:cNvPicPr>
          <p:nvPr/>
        </p:nvPicPr>
        <p:blipFill>
          <a:blip r:embed="rId4"/>
          <a:stretch>
            <a:fillRect/>
          </a:stretch>
        </p:blipFill>
        <p:spPr>
          <a:xfrm>
            <a:off x="6008914" y="2008628"/>
            <a:ext cx="6125746" cy="3272086"/>
          </a:xfrm>
          <a:prstGeom prst="rect">
            <a:avLst/>
          </a:prstGeom>
        </p:spPr>
      </p:pic>
    </p:spTree>
    <p:extLst>
      <p:ext uri="{BB962C8B-B14F-4D97-AF65-F5344CB8AC3E}">
        <p14:creationId xmlns:p14="http://schemas.microsoft.com/office/powerpoint/2010/main" val="40978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314570" cy="5911702"/>
              </a:xfrm>
            </p:spPr>
            <p:txBody>
              <a:bodyPr>
                <a:normAutofit fontScale="92500"/>
              </a:bodyPr>
              <a:lstStyle/>
              <a:p>
                <a:pPr marL="0" indent="0">
                  <a:buNone/>
                </a:pPr>
                <a:r>
                  <a:rPr lang="en-US" b="0" dirty="0">
                    <a:latin typeface="+mn-lt"/>
                  </a:rPr>
                  <a:t>Formulate encoder and decoder in terms of probability distributions  </a:t>
                </a:r>
              </a:p>
              <a:p>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p>
              <a:p>
                <a:r>
                  <a:rPr lang="en-US" b="0" dirty="0">
                    <a:latin typeface="+mn-lt"/>
                  </a:rPr>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log</m:t>
                      </m:r>
                      <m:r>
                        <a:rPr lang="en-US" sz="2600" b="0" i="1" smtClean="0">
                          <a:latin typeface="Cambria Math" panose="02040503050406030204" pitchFamily="18" charset="0"/>
                        </a:rPr>
                        <m:t>⁡(</m:t>
                      </m:r>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b="0" i="1" smtClean="0">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rPr>
                                <m:t>𝑝</m:t>
                              </m:r>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smtClean="0">
                                      <a:latin typeface="Cambria Math" panose="02040503050406030204" pitchFamily="18" charset="0"/>
                                    </a:rPr>
                                    <m:t>,</m:t>
                                  </m:r>
                                  <m:r>
                                    <a:rPr lang="en-US" sz="2600" i="1">
                                      <a:latin typeface="Cambria Math" panose="02040503050406030204" pitchFamily="18" charset="0"/>
                                    </a:rPr>
                                    <m:t>𝑧</m:t>
                                  </m:r>
                                </m:e>
                              </m:d>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b="0" i="1" smtClean="0">
                                      <a:latin typeface="Cambria Math" panose="02040503050406030204" pitchFamily="18" charset="0"/>
                                    </a:rPr>
                                    <m:t> | </m:t>
                                  </m:r>
                                  <m:r>
                                    <a:rPr lang="en-US" sz="2600" i="1">
                                      <a:latin typeface="Cambria Math" panose="02040503050406030204" pitchFamily="18" charset="0"/>
                                    </a:rPr>
                                    <m:t>𝑧</m:t>
                                  </m:r>
                                </m:e>
                              </m:d>
                              <m:r>
                                <a:rPr lang="en-US" sz="2600" b="0" i="1" smtClean="0">
                                  <a:latin typeface="Cambria Math" panose="02040503050406030204" pitchFamily="18" charset="0"/>
                                </a:rPr>
                                <m:t> </m:t>
                              </m:r>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𝑧</m:t>
                              </m:r>
                              <m:r>
                                <a:rPr lang="en-US" sz="2600" b="0" i="1" smtClean="0">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latin typeface="+mn-lt"/>
                </a:endParaRPr>
              </a:p>
              <a:p>
                <a:r>
                  <a:rPr lang="en-US" b="0" dirty="0">
                    <a:latin typeface="+mn-lt"/>
                  </a:rPr>
                  <a:t>Expand the RHS  </a:t>
                </a: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r>
                                <a:rPr lang="en-US" sz="2600" i="1">
                                  <a:latin typeface="Cambria Math" panose="02040503050406030204" pitchFamily="18" charset="0"/>
                                </a:rPr>
                                <m:t>𝑥</m:t>
                              </m:r>
                              <m:r>
                                <a:rPr lang="en-US" sz="2600" i="1">
                                  <a:latin typeface="Cambria Math" panose="02040503050406030204" pitchFamily="18" charset="0"/>
                                </a:rPr>
                                <m:t> | </m:t>
                              </m:r>
                              <m:r>
                                <a:rPr lang="en-US" sz="2600" i="1">
                                  <a:latin typeface="Cambria Math" panose="02040503050406030204" pitchFamily="18" charset="0"/>
                                </a:rPr>
                                <m:t>𝑧</m:t>
                              </m:r>
                            </m:e>
                          </m:d>
                        </m:e>
                      </m:d>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𝐸</m:t>
                          </m:r>
                        </m:e>
                        <m:sub>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sub>
                      </m:sSub>
                      <m:r>
                        <a:rPr lang="en-US" sz="2600" i="1">
                          <a:latin typeface="Cambria Math" panose="02040503050406030204" pitchFamily="18" charset="0"/>
                        </a:rPr>
                        <m:t>𝑙𝑜𝑔</m:t>
                      </m:r>
                      <m:d>
                        <m:dPr>
                          <m:ctrlPr>
                            <a:rPr lang="en-US" sz="2600" i="1">
                              <a:latin typeface="Cambria Math" panose="02040503050406030204" pitchFamily="18" charset="0"/>
                            </a:rPr>
                          </m:ctrlPr>
                        </m:dPr>
                        <m:e>
                          <m:f>
                            <m:fPr>
                              <m:ctrlPr>
                                <a:rPr lang="en-US" sz="2600" i="1" smtClean="0">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num>
                            <m:den>
                              <m:sSub>
                                <m:sSubPr>
                                  <m:ctrlPr>
                                    <a:rPr lang="en-US" sz="2600" i="1">
                                      <a:latin typeface="Cambria Math" panose="02040503050406030204" pitchFamily="18" charset="0"/>
                                    </a:rPr>
                                  </m:ctrlPr>
                                </m:sSubPr>
                                <m:e>
                                  <m:r>
                                    <a:rPr lang="en-US" sz="2600" i="1">
                                      <a:latin typeface="Cambria Math" panose="02040503050406030204" pitchFamily="18" charset="0"/>
                                    </a:rPr>
                                    <m:t>𝑞</m:t>
                                  </m:r>
                                </m:e>
                                <m:sub>
                                  <m:r>
                                    <a:rPr lang="en-US" sz="2600" i="1">
                                      <a:latin typeface="Cambria Math" panose="02040503050406030204" pitchFamily="18" charset="0"/>
                                      <a:ea typeface="Cambria Math" panose="02040503050406030204" pitchFamily="18" charset="0"/>
                                    </a:rPr>
                                    <m:t>𝜑</m:t>
                                  </m:r>
                                </m:sub>
                              </m:sSub>
                              <m:r>
                                <a:rPr lang="en-US" sz="2600" i="1">
                                  <a:latin typeface="Cambria Math" panose="02040503050406030204" pitchFamily="18" charset="0"/>
                                </a:rPr>
                                <m:t>(</m:t>
                              </m:r>
                              <m:r>
                                <a:rPr lang="en-US" sz="2600" i="1">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m:t>
                              </m:r>
                            </m:den>
                          </m:f>
                        </m:e>
                      </m:d>
                    </m:oMath>
                  </m:oMathPara>
                </a14:m>
                <a:endParaRPr lang="en-US" sz="2600"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314570" cy="5911702"/>
              </a:xfrm>
              <a:blipFill>
                <a:blip r:embed="rId2"/>
                <a:stretch>
                  <a:fillRect l="-1500" t="-15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6214" y="2622090"/>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80375" y="4853883"/>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40034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161655"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latin typeface="+mn-lt"/>
                </a:endParaRPr>
              </a:p>
              <a:p>
                <a:r>
                  <a:rPr lang="en-US" b="0" dirty="0">
                    <a:latin typeface="+mn-lt"/>
                  </a:rPr>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161655" cy="5911702"/>
              </a:xfrm>
              <a:blipFill>
                <a:blip r:embed="rId2"/>
                <a:stretch>
                  <a:fillRect l="-1147" t="-1753"/>
                </a:stretch>
              </a:blipFill>
            </p:spPr>
            <p:txBody>
              <a:bodyPr/>
              <a:lstStyle/>
              <a:p>
                <a:r>
                  <a:rPr lang="en-US">
                    <a:noFill/>
                  </a:rPr>
                  <a:t> </a:t>
                </a:r>
              </a:p>
            </p:txBody>
          </p:sp>
        </mc:Fallback>
      </mc:AlternateContent>
    </p:spTree>
    <p:extLst>
      <p:ext uri="{BB962C8B-B14F-4D97-AF65-F5344CB8AC3E}">
        <p14:creationId xmlns:p14="http://schemas.microsoft.com/office/powerpoint/2010/main" val="790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635F9-1329-F24D-1493-B3995AA60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E924-DAC3-AD17-5A1D-F9288045004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CAE84B-55FF-8406-63FE-A5512D9C4755}"/>
                  </a:ext>
                </a:extLst>
              </p:cNvPr>
              <p:cNvSpPr>
                <a:spLocks noGrp="1"/>
              </p:cNvSpPr>
              <p:nvPr>
                <p:ph idx="1"/>
              </p:nvPr>
            </p:nvSpPr>
            <p:spPr>
              <a:xfrm>
                <a:off x="388088" y="877186"/>
                <a:ext cx="11417469" cy="5911702"/>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dirty="0">
                  <a:latin typeface="+mn-lt"/>
                </a:endParaRPr>
              </a:p>
              <a:p>
                <a:r>
                  <a:rPr lang="en-US" b="0" dirty="0">
                    <a:latin typeface="+mn-lt"/>
                  </a:rPr>
                  <a:t>The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latin typeface="+mn-lt"/>
                </a:endParaRPr>
              </a:p>
              <a:p>
                <a:r>
                  <a:rPr lang="en-US" b="0" dirty="0">
                    <a:latin typeface="+mn-lt"/>
                  </a:rPr>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latin typeface="+mn-lt"/>
                  </a:rPr>
                  <a:t> measures the </a:t>
                </a:r>
                <a:r>
                  <a:rPr lang="en-US" b="1" dirty="0"/>
                  <a:t>log likelihood of reconstructing the input image</a:t>
                </a:r>
                <a:r>
                  <a:rPr lang="en-US" dirty="0"/>
                  <a:t>, </a:t>
                </a:r>
                <a14:m>
                  <m:oMath xmlns:m="http://schemas.openxmlformats.org/officeDocument/2006/math">
                    <m:r>
                      <a:rPr lang="en-US" b="0"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latin typeface="+mn-lt"/>
                  </a:rPr>
                  <a:t> measures the </a:t>
                </a:r>
                <a:r>
                  <a:rPr lang="en-US" b="1" dirty="0"/>
                  <a:t>divergence between the encoder distribution,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𝝋</m:t>
                        </m:r>
                      </m:sub>
                    </m:sSub>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e>
                      <m:e>
                        <m:r>
                          <a:rPr lang="en-US" b="1" i="1">
                            <a:latin typeface="Cambria Math" panose="02040503050406030204" pitchFamily="18" charset="0"/>
                          </a:rPr>
                          <m:t>𝒙</m:t>
                        </m:r>
                      </m:e>
                    </m:d>
                  </m:oMath>
                </a14:m>
                <a:r>
                  <a:rPr lang="en-US" b="1" dirty="0"/>
                  <a:t>, and the prior belief or likelihood of the latent space, </a:t>
                </a:r>
                <a14:m>
                  <m:oMath xmlns:m="http://schemas.openxmlformats.org/officeDocument/2006/math">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𝒛</m:t>
                    </m:r>
                    <m:r>
                      <a:rPr lang="en-US" b="1" i="1">
                        <a:latin typeface="Cambria Math" panose="02040503050406030204" pitchFamily="18" charset="0"/>
                      </a:rPr>
                      <m:t>) </m:t>
                    </m:r>
                  </m:oMath>
                </a14:m>
                <a:endParaRPr lang="en-US" b="1" dirty="0"/>
              </a:p>
              <a:p>
                <a:r>
                  <a:rPr lang="en-US" dirty="0">
                    <a:latin typeface="+mn-lt"/>
                  </a:rPr>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latin typeface="+mn-lt"/>
                  </a:rPr>
                  <a:t> we </a:t>
                </a:r>
                <a:r>
                  <a:rPr lang="en-US" b="1" dirty="0">
                    <a:latin typeface="+mn-lt"/>
                  </a:rPr>
                  <a:t>must maximize the reconstruction likelihood and minimize the divergence with respect to the prior distribution of the latent space </a:t>
                </a:r>
              </a:p>
            </p:txBody>
          </p:sp>
        </mc:Choice>
        <mc:Fallback>
          <p:sp>
            <p:nvSpPr>
              <p:cNvPr id="3" name="Content Placeholder 2">
                <a:extLst>
                  <a:ext uri="{FF2B5EF4-FFF2-40B4-BE49-F238E27FC236}">
                    <a16:creationId xmlns:a16="http://schemas.microsoft.com/office/drawing/2014/main" id="{9DCAE84B-55FF-8406-63FE-A5512D9C4755}"/>
                  </a:ext>
                </a:extLst>
              </p:cNvPr>
              <p:cNvSpPr>
                <a:spLocks noGrp="1" noRot="1" noChangeAspect="1" noMove="1" noResize="1" noEditPoints="1" noAdjustHandles="1" noChangeArrowheads="1" noChangeShapeType="1" noTextEdit="1"/>
              </p:cNvSpPr>
              <p:nvPr>
                <p:ph idx="1"/>
              </p:nvPr>
            </p:nvSpPr>
            <p:spPr>
              <a:xfrm>
                <a:off x="388088" y="877186"/>
                <a:ext cx="11417469" cy="5911702"/>
              </a:xfrm>
              <a:blipFill>
                <a:blip r:embed="rId2"/>
                <a:stretch>
                  <a:fillRect l="-1121" t="-1753"/>
                </a:stretch>
              </a:blipFill>
            </p:spPr>
            <p:txBody>
              <a:bodyPr/>
              <a:lstStyle/>
              <a:p>
                <a:r>
                  <a:rPr lang="en-US">
                    <a:noFill/>
                  </a:rPr>
                  <a:t> </a:t>
                </a:r>
              </a:p>
            </p:txBody>
          </p:sp>
        </mc:Fallback>
      </mc:AlternateContent>
    </p:spTree>
    <p:extLst>
      <p:ext uri="{BB962C8B-B14F-4D97-AF65-F5344CB8AC3E}">
        <p14:creationId xmlns:p14="http://schemas.microsoft.com/office/powerpoint/2010/main" val="30339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latin typeface="Cambria Math" panose="02040503050406030204" pitchFamily="18" charset="0"/>
                  </a:rPr>
                  <a:t>We can easily </a:t>
                </a:r>
                <a:r>
                  <a:rPr lang="en-US" dirty="0"/>
                  <a:t>Monte Carlo sampled this distribution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endParaRPr lang="en-US" b="0" dirty="0">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2970251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9A30-7897-0E08-B896-FA23B80A3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94025-41B2-409D-0724-F2F0C146B886}"/>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807C98E-842C-E12B-06DA-026BE7AEFC6F}"/>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p:sp>
            <p:nvSpPr>
              <p:cNvPr id="3" name="Content Placeholder 2">
                <a:extLst>
                  <a:ext uri="{FF2B5EF4-FFF2-40B4-BE49-F238E27FC236}">
                    <a16:creationId xmlns:a16="http://schemas.microsoft.com/office/drawing/2014/main" id="{A807C98E-842C-E12B-06DA-026BE7AEFC6F}"/>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6750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t>
                </a:r>
                <a:r>
                  <a:rPr lang="en-US" b="1" dirty="0"/>
                  <a:t>above relation is not differentiable </a:t>
                </a:r>
                <a:r>
                  <a:rPr lang="en-US" dirty="0"/>
                  <a:t>over the observable space!</a:t>
                </a:r>
              </a:p>
              <a:p>
                <a:r>
                  <a:rPr lang="en-US" dirty="0"/>
                  <a:t>We need to apply a </a:t>
                </a:r>
                <a:r>
                  <a:rPr lang="en-US" b="1" dirty="0"/>
                  <a:t>reparameterization trick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68749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generates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b="0" i="1" smtClean="0">
                              <a:latin typeface="Cambria Math" panose="02040503050406030204" pitchFamily="18" charset="0"/>
                            </a:rPr>
                            <m:t>𝑌</m:t>
                          </m:r>
                          <m:r>
                            <a:rPr lang="en-US" i="1">
                              <a:latin typeface="Cambria Math" panose="02040503050406030204" pitchFamily="18" charset="0"/>
                            </a:rPr>
                            <m:t> </m:t>
                          </m:r>
                        </m:e>
                      </m:d>
                      <m:r>
                        <a:rPr lang="en-US" i="1">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1681"/>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1132114"/>
                <a:ext cx="11384812" cy="5656774"/>
              </a:xfrm>
            </p:spPr>
            <p:txBody>
              <a:bodyPr>
                <a:normAutofit/>
              </a:bodyPr>
              <a:lstStyle/>
              <a:p>
                <a:pPr marL="0" indent="0">
                  <a:buNone/>
                </a:pPr>
                <a:r>
                  <a:rPr lang="en-US" b="0" dirty="0">
                    <a:latin typeface="+mn-lt"/>
                  </a:rPr>
                  <a:t>We seek to simultaneous learn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b="0" dirty="0">
                    <a:latin typeface="+mn-lt"/>
                  </a:rPr>
                  <a:t>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latin typeface="+mn-lt"/>
                  </a:rPr>
                  <a:t> that maximize the likelihood of </a:t>
                </a:r>
                <a14:m>
                  <m:oMath xmlns:m="http://schemas.openxmlformats.org/officeDocument/2006/math">
                    <m:r>
                      <a:rPr lang="en-US" b="0" i="1" smtClean="0">
                        <a:latin typeface="Cambria Math" panose="02040503050406030204" pitchFamily="18" charset="0"/>
                      </a:rPr>
                      <m:t>𝑥</m:t>
                    </m:r>
                  </m:oMath>
                </a14:m>
                <a:r>
                  <a:rPr lang="en-US" b="0" dirty="0">
                    <a:latin typeface="+mn-lt"/>
                  </a:rPr>
                  <a:t> </a:t>
                </a:r>
                <a:endParaRPr lang="en-US" sz="2400" b="0" dirty="0">
                  <a:latin typeface="+mn-lt"/>
                </a:endParaRPr>
              </a:p>
              <a:p>
                <a:r>
                  <a:rPr lang="en-US" b="0" dirty="0">
                    <a:latin typeface="+mn-lt"/>
                  </a:rPr>
                  <a:t>We need to apply a </a:t>
                </a:r>
                <a:r>
                  <a:rPr lang="en-US" b="1" dirty="0">
                    <a:latin typeface="+mn-lt"/>
                  </a:rPr>
                  <a:t>reparameterization trick</a:t>
                </a:r>
                <a:r>
                  <a:rPr lang="en-US" b="0" dirty="0">
                    <a:latin typeface="+mn-lt"/>
                  </a:rPr>
                  <a:t>, where the random variable is written as a deterministic function of a noise variable,</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b="0" dirty="0">
                    <a:latin typeface="+mn-lt"/>
                  </a:rPr>
                  <a:t>The sampling is now a linear relationship using a standard Normal </a:t>
                </a:r>
              </a:p>
              <a:p>
                <a:pPr lvl="1"/>
                <a:r>
                  <a:rPr lang="en-US" dirty="0">
                    <a:latin typeface="+mn-lt"/>
                  </a:rPr>
                  <a:t>Mean is shifted and the variance scaled</a:t>
                </a:r>
              </a:p>
              <a:p>
                <a:pPr lvl="1"/>
                <a:r>
                  <a:rPr lang="en-US" b="1" dirty="0">
                    <a:latin typeface="+mn-lt"/>
                  </a:rPr>
                  <a:t>Optimization problem is now differentiable   </a:t>
                </a:r>
              </a:p>
              <a:p>
                <a:r>
                  <a:rPr lang="en-US" b="0" dirty="0">
                    <a:latin typeface="+mn-lt"/>
                  </a:rPr>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latin typeface="+mn-lt"/>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a:t>
                </a:r>
                <a:r>
                  <a:rPr lang="en-US" b="0" dirty="0">
                    <a:latin typeface="+mn-lt"/>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b="0" dirty="0">
                    <a:latin typeface="+mn-lt"/>
                  </a:rPr>
                  <a:t> represents element-wise multiplication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1132114"/>
                <a:ext cx="11384812" cy="5656774"/>
              </a:xfrm>
              <a:blipFill>
                <a:blip r:embed="rId2"/>
                <a:stretch>
                  <a:fillRect l="-1125" t="-1832" r="-696"/>
                </a:stretch>
              </a:blipFill>
            </p:spPr>
            <p:txBody>
              <a:bodyPr/>
              <a:lstStyle/>
              <a:p>
                <a:r>
                  <a:rPr lang="en-US">
                    <a:noFill/>
                  </a:rPr>
                  <a:t> </a:t>
                </a:r>
              </a:p>
            </p:txBody>
          </p:sp>
        </mc:Fallback>
      </mc:AlternateContent>
    </p:spTree>
    <p:extLst>
      <p:ext uri="{BB962C8B-B14F-4D97-AF65-F5344CB8AC3E}">
        <p14:creationId xmlns:p14="http://schemas.microsoft.com/office/powerpoint/2010/main" val="24331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original form,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oMath>
                </a14:m>
                <a:r>
                  <a:rPr lang="en-US" dirty="0"/>
                  <a:t> is not differentiable </a:t>
                </a:r>
              </a:p>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3207"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1999602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BA10B-71B9-91BE-82A8-F10238899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49EF-95A2-010B-7F88-373B0CACF6AD}"/>
              </a:ext>
            </a:extLst>
          </p:cNvPr>
          <p:cNvSpPr>
            <a:spLocks noGrp="1"/>
          </p:cNvSpPr>
          <p:nvPr>
            <p:ph type="title"/>
          </p:nvPr>
        </p:nvSpPr>
        <p:spPr>
          <a:xfrm>
            <a:off x="831850" y="1709738"/>
            <a:ext cx="10515600" cy="1953577"/>
          </a:xfrm>
        </p:spPr>
        <p:txBody>
          <a:bodyPr>
            <a:normAutofit/>
          </a:bodyPr>
          <a:lstStyle/>
          <a:p>
            <a:pPr algn="ctr"/>
            <a:r>
              <a:rPr lang="en-US" sz="4400" dirty="0"/>
              <a:t>Image Captioning with VAE</a:t>
            </a:r>
          </a:p>
        </p:txBody>
      </p:sp>
    </p:spTree>
    <p:extLst>
      <p:ext uri="{BB962C8B-B14F-4D97-AF65-F5344CB8AC3E}">
        <p14:creationId xmlns:p14="http://schemas.microsoft.com/office/powerpoint/2010/main" val="1171909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7DEE-A015-6295-5590-F072A136E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96498-B09C-E133-72DE-DC947998C9CE}"/>
              </a:ext>
            </a:extLst>
          </p:cNvPr>
          <p:cNvSpPr>
            <a:spLocks noGrp="1"/>
          </p:cNvSpPr>
          <p:nvPr>
            <p:ph type="title"/>
          </p:nvPr>
        </p:nvSpPr>
        <p:spPr>
          <a:xfrm>
            <a:off x="789301" y="140193"/>
            <a:ext cx="10515600" cy="872004"/>
          </a:xfrm>
        </p:spPr>
        <p:txBody>
          <a:bodyPr>
            <a:normAutofit/>
          </a:bodyPr>
          <a:lstStyle/>
          <a:p>
            <a:r>
              <a:rPr lang="en-US" sz="4000" dirty="0">
                <a:latin typeface="+mn-lt"/>
              </a:rPr>
              <a:t>Image Captioning with VAEs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71CB87-8206-E0CA-6BAE-D79A8456B626}"/>
                  </a:ext>
                </a:extLst>
              </p:cNvPr>
              <p:cNvSpPr>
                <a:spLocks noGrp="1"/>
              </p:cNvSpPr>
              <p:nvPr>
                <p:ph idx="1"/>
              </p:nvPr>
            </p:nvSpPr>
            <p:spPr>
              <a:xfrm>
                <a:off x="388088" y="1077686"/>
                <a:ext cx="11161655" cy="5711202"/>
              </a:xfrm>
            </p:spPr>
            <p:txBody>
              <a:bodyPr>
                <a:normAutofit/>
              </a:bodyPr>
              <a:lstStyle/>
              <a:p>
                <a:pPr marL="0" indent="0">
                  <a:buNone/>
                </a:pPr>
                <a:r>
                  <a:rPr lang="en-US" dirty="0"/>
                  <a:t>VAEs have limited capacity for complex image generation </a:t>
                </a:r>
                <a:endParaRPr lang="en-US" sz="2400" b="0" dirty="0">
                  <a:latin typeface="+mn-lt"/>
                </a:endParaRPr>
              </a:p>
              <a:p>
                <a:r>
                  <a:rPr lang="en-US" dirty="0"/>
                  <a:t>Images have a very high-dimensional space   </a:t>
                </a:r>
                <a:endParaRPr lang="en-US" b="0" dirty="0">
                  <a:latin typeface="+mn-lt"/>
                </a:endParaRPr>
              </a:p>
              <a:p>
                <a:r>
                  <a:rPr lang="en-US" b="0" dirty="0">
                    <a:latin typeface="+mn-lt"/>
                  </a:rPr>
                  <a:t>The low-dimensional latent space, </a:t>
                </a:r>
                <a14:m>
                  <m:oMath xmlns:m="http://schemas.openxmlformats.org/officeDocument/2006/math">
                    <m:r>
                      <a:rPr lang="en-US" b="0" i="1" smtClean="0">
                        <a:latin typeface="Cambria Math" panose="02040503050406030204" pitchFamily="18" charset="0"/>
                      </a:rPr>
                      <m:t>𝑧</m:t>
                    </m:r>
                  </m:oMath>
                </a14:m>
                <a:r>
                  <a:rPr lang="en-US" b="0" dirty="0">
                    <a:latin typeface="+mn-lt"/>
                  </a:rPr>
                  <a:t>, limits </a:t>
                </a:r>
                <a:r>
                  <a:rPr lang="en-US" dirty="0"/>
                  <a:t>complexity</a:t>
                </a:r>
                <a:endParaRPr lang="en-US" b="0" dirty="0">
                  <a:latin typeface="+mn-lt"/>
                </a:endParaRPr>
              </a:p>
              <a:p>
                <a:r>
                  <a:rPr lang="en-US" b="0" dirty="0">
                    <a:latin typeface="+mn-lt"/>
                  </a:rPr>
                  <a:t>There are other applications of VAE </a:t>
                </a:r>
              </a:p>
              <a:p>
                <a:r>
                  <a:rPr lang="en-US" dirty="0"/>
                  <a:t>Image captioning is a generative model   </a:t>
                </a:r>
              </a:p>
              <a:p>
                <a:r>
                  <a:rPr lang="en-US" dirty="0"/>
                  <a:t>Captions occupy a lower dimensional space sample space compared to images  </a:t>
                </a:r>
                <a:endParaRPr lang="en-US" b="0" dirty="0">
                  <a:latin typeface="+mn-lt"/>
                </a:endParaRPr>
              </a:p>
            </p:txBody>
          </p:sp>
        </mc:Choice>
        <mc:Fallback>
          <p:sp>
            <p:nvSpPr>
              <p:cNvPr id="3" name="Content Placeholder 2">
                <a:extLst>
                  <a:ext uri="{FF2B5EF4-FFF2-40B4-BE49-F238E27FC236}">
                    <a16:creationId xmlns:a16="http://schemas.microsoft.com/office/drawing/2014/main" id="{2771CB87-8206-E0CA-6BAE-D79A8456B626}"/>
                  </a:ext>
                </a:extLst>
              </p:cNvPr>
              <p:cNvSpPr>
                <a:spLocks noGrp="1" noRot="1" noChangeAspect="1" noMove="1" noResize="1" noEditPoints="1" noAdjustHandles="1" noChangeArrowheads="1" noChangeShapeType="1" noTextEdit="1"/>
              </p:cNvSpPr>
              <p:nvPr>
                <p:ph idx="1"/>
              </p:nvPr>
            </p:nvSpPr>
            <p:spPr>
              <a:xfrm>
                <a:off x="388088" y="1077686"/>
                <a:ext cx="11161655" cy="5711202"/>
              </a:xfrm>
              <a:blipFill>
                <a:blip r:embed="rId2"/>
                <a:stretch>
                  <a:fillRect l="-1147" t="-1814"/>
                </a:stretch>
              </a:blipFill>
            </p:spPr>
            <p:txBody>
              <a:bodyPr/>
              <a:lstStyle/>
              <a:p>
                <a:r>
                  <a:rPr lang="en-US">
                    <a:noFill/>
                  </a:rPr>
                  <a:t> </a:t>
                </a:r>
              </a:p>
            </p:txBody>
          </p:sp>
        </mc:Fallback>
      </mc:AlternateContent>
    </p:spTree>
    <p:extLst>
      <p:ext uri="{BB962C8B-B14F-4D97-AF65-F5344CB8AC3E}">
        <p14:creationId xmlns:p14="http://schemas.microsoft.com/office/powerpoint/2010/main" val="26673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1C6D83-7656-12DC-FD67-7573949A63A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𝟎</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34D2B8-76F5-F96C-2102-A92B6DD5318C}"/>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1" i="1" smtClean="0">
                        <a:solidFill>
                          <a:srgbClr val="C00000"/>
                        </a:solidFill>
                        <a:latin typeface="Cambria Math" panose="02040503050406030204" pitchFamily="18" charset="0"/>
                      </a:rPr>
                      <m:t>𝒒</m:t>
                    </m:r>
                    <m:d>
                      <m:dPr>
                        <m:ctrlPr>
                          <a:rPr lang="en-US" b="1"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𝑻</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B2D650-1CCB-9CCD-2362-226342AF363E}"/>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1" i="1" smtClean="0">
                        <a:solidFill>
                          <a:srgbClr val="FF0000"/>
                        </a:solidFill>
                        <a:latin typeface="Cambria Math" panose="02040503050406030204" pitchFamily="18" charset="0"/>
                      </a:rPr>
                      <m:t>𝒒</m:t>
                    </m:r>
                    <m:d>
                      <m:dPr>
                        <m:ctrlPr>
                          <a:rPr lang="en-US" b="1" i="1">
                            <a:solidFill>
                              <a:srgbClr val="FF0000"/>
                            </a:solidFill>
                            <a:latin typeface="Cambria Math" panose="02040503050406030204" pitchFamily="18" charset="0"/>
                          </a:rPr>
                        </m:ctrlPr>
                      </m:dPr>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sub>
                        </m:sSub>
                        <m:r>
                          <a:rPr lang="en-US" b="1" i="1">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𝒙</m:t>
                            </m:r>
                          </m:e>
                          <m:sub>
                            <m:r>
                              <a:rPr lang="en-US" b="1" i="1">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D7EDC1-680F-24B9-22F0-2CBA377CB485}"/>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r>
                  <a:rPr lang="en-US" b="1" dirty="0"/>
                  <a:t>Learn to match the latent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771254"/>
            <a:ext cx="1672690"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flipH="1">
            <a:off x="6766560" y="3771254"/>
            <a:ext cx="321332" cy="617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56E5ED-179D-364A-190C-DE15BC6347CD}"/>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6"/>
              </a:rPr>
              <a:t>Ho, et. al. 2020</a:t>
            </a:r>
            <a:endParaRPr lang="en-US" sz="1600" dirty="0"/>
          </a:p>
        </p:txBody>
      </p:sp>
    </p:spTree>
    <p:extLst>
      <p:ext uri="{BB962C8B-B14F-4D97-AF65-F5344CB8AC3E}">
        <p14:creationId xmlns:p14="http://schemas.microsoft.com/office/powerpoint/2010/main" val="380441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83A587-8481-0BD9-FA61-DEC0CF041692}"/>
              </a:ext>
            </a:extLst>
          </p:cNvPr>
          <p:cNvSpPr txBox="1"/>
          <p:nvPr/>
        </p:nvSpPr>
        <p:spPr>
          <a:xfrm>
            <a:off x="5328648" y="6306349"/>
            <a:ext cx="2862941" cy="338554"/>
          </a:xfrm>
          <a:prstGeom prst="rect">
            <a:avLst/>
          </a:prstGeom>
          <a:noFill/>
        </p:spPr>
        <p:txBody>
          <a:bodyPr wrap="square" rtlCol="0">
            <a:spAutoFit/>
          </a:bodyPr>
          <a:lstStyle/>
          <a:p>
            <a:r>
              <a:rPr lang="en-US" sz="1600" dirty="0"/>
              <a:t>Figure credit: </a:t>
            </a:r>
            <a:r>
              <a:rPr lang="en-US" sz="1600" dirty="0">
                <a:hlinkClick r:id="rId8"/>
              </a:rPr>
              <a:t>Ho, et. al. 2020</a:t>
            </a:r>
            <a:endParaRPr lang="en-US" sz="1600" dirty="0"/>
          </a:p>
        </p:txBody>
      </p: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with mean of the previous step , not a learned model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a:t>Generative diffusion models use a forward and reverse diffusion process    </a:t>
            </a:r>
          </a:p>
          <a:p>
            <a:endParaRPr lang="en-US"/>
          </a:p>
          <a:p>
            <a:endParaRPr lang="en-US"/>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one short lesson</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dirty="0"/>
                  <a:t>,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dirty="0">
                    <a:ea typeface="Cambria Math" panose="02040503050406030204" pitchFamily="18" charset="0"/>
                  </a:rPr>
                  <a:t>Is a least squares loss problem</a:t>
                </a:r>
                <a:endParaRPr lang="en-US" b="0" dirty="0"/>
              </a:p>
              <a:p>
                <a:pPr lvl="1"/>
                <a:r>
                  <a:rPr lang="en-US" b="0" dirty="0"/>
                  <a:t>Learn a </a:t>
                </a:r>
                <a:r>
                  <a:rPr lang="en-US" b="1" dirty="0"/>
                  <a:t>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a:t>
                </a:r>
                <a:r>
                  <a:rPr lang="en-US" b="1" dirty="0"/>
                  <a:t>uniform sampling distribution </a:t>
                </a:r>
                <a:r>
                  <a:rPr lang="en-US" dirty="0"/>
                  <a:t>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F3CB73A0-DC00-DCE5-E50D-234F6B48E05E}"/>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for the distribution by minimizing loss function </a:t>
                </a:r>
              </a:p>
            </p:txBody>
          </p:sp>
        </mc:Choice>
        <mc:Fallback xmlns="">
          <p:sp>
            <p:nvSpPr>
              <p:cNvPr id="3" name="Content Placeholder 2">
                <a:extLst>
                  <a:ext uri="{FF2B5EF4-FFF2-40B4-BE49-F238E27FC236}">
                    <a16:creationId xmlns:a16="http://schemas.microsoft.com/office/drawing/2014/main" id="{275DB347-5A6A-3A51-7C84-C296C4278B84}"/>
                  </a:ext>
                </a:extLst>
              </p:cNvPr>
              <p:cNvSpPr>
                <a:spLocks noGrp="1" noRot="1" noChangeAspect="1" noMove="1" noResize="1" noEditPoints="1" noAdjustHandles="1" noChangeArrowheads="1" noChangeShapeType="1" noTextEdit="1"/>
              </p:cNvSpPr>
              <p:nvPr>
                <p:ph idx="1"/>
              </p:nvPr>
            </p:nvSpPr>
            <p:spPr>
              <a:xfrm>
                <a:off x="789301" y="1012197"/>
                <a:ext cx="10515600" cy="716242"/>
              </a:xfrm>
              <a:blipFill>
                <a:blip r:embed="rId3"/>
                <a:stretch>
                  <a:fillRect l="-1159" t="-7627" b="-559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4"/>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5"/>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injecting randomness,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234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a:t>
                </a:r>
                <a:r>
                  <a:rPr lang="en-US" dirty="0"/>
                  <a:t>0,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a:t>
                </a:r>
                <a:r>
                  <a:rPr lang="en-US" b="1" dirty="0"/>
                  <a:t>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
        <p:nvSpPr>
          <p:cNvPr id="4" name="TextBox 3">
            <a:extLst>
              <a:ext uri="{FF2B5EF4-FFF2-40B4-BE49-F238E27FC236}">
                <a16:creationId xmlns:a16="http://schemas.microsoft.com/office/drawing/2014/main" id="{8DA8018D-15EA-266B-28E0-5B7DA3DAC592}"/>
              </a:ext>
            </a:extLst>
          </p:cNvPr>
          <p:cNvSpPr txBox="1"/>
          <p:nvPr/>
        </p:nvSpPr>
        <p:spPr>
          <a:xfrm>
            <a:off x="4678134" y="6348475"/>
            <a:ext cx="2835729" cy="369332"/>
          </a:xfrm>
          <a:prstGeom prst="rect">
            <a:avLst/>
          </a:prstGeom>
          <a:noFill/>
        </p:spPr>
        <p:txBody>
          <a:bodyPr wrap="square" rtlCol="0">
            <a:spAutoFit/>
          </a:bodyPr>
          <a:lstStyle/>
          <a:p>
            <a:r>
              <a:rPr lang="en-US" dirty="0"/>
              <a:t>Figure from </a:t>
            </a:r>
            <a:r>
              <a:rPr lang="en-US" dirty="0">
                <a:hlinkClick r:id="rId2"/>
              </a:rPr>
              <a:t>Song et.al. 202</a:t>
            </a:r>
            <a:r>
              <a:rPr lang="en-US" dirty="0"/>
              <a:t>0 </a:t>
            </a:r>
          </a:p>
        </p:txBody>
      </p:sp>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image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b="1" dirty="0"/>
              <a:t>Variational autoencoders </a:t>
            </a:r>
            <a:r>
              <a:rPr lang="en-US" dirty="0"/>
              <a:t>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sampling is deterministic </a:t>
                </a:r>
                <a:r>
                  <a:rPr lang="en-US" dirty="0"/>
                  <a:t>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p>
          <a:p>
            <a:r>
              <a:rPr lang="en-US" sz="2800" b="1" dirty="0">
                <a:latin typeface="+mn-lt"/>
                <a:cs typeface="Segoe UI" panose="020B0502040204020203" pitchFamily="34" charset="0"/>
              </a:rPr>
              <a:t>Perceptual path length (PPL) </a:t>
            </a:r>
            <a:r>
              <a:rPr lang="en-US" sz="2800" dirty="0">
                <a:latin typeface="+mn-lt"/>
                <a:cs typeface="Segoe UI" panose="020B0502040204020203" pitchFamily="34" charset="0"/>
              </a:rPr>
              <a:t>by </a:t>
            </a:r>
            <a:r>
              <a:rPr lang="en-US" sz="2800" dirty="0">
                <a:latin typeface="+mn-lt"/>
                <a:cs typeface="Segoe UI" panose="020B0502040204020203" pitchFamily="34" charset="0"/>
                <a:hlinkClick r:id="rId6"/>
              </a:rPr>
              <a:t>Karas, et. al., 2020</a:t>
            </a:r>
            <a:r>
              <a:rPr lang="en-US" sz="2800" dirty="0">
                <a:latin typeface="+mn-lt"/>
                <a:cs typeface="Segoe UI" panose="020B0502040204020203" pitchFamily="34" charset="0"/>
              </a:rPr>
              <a:t>, uses a style GAN to evaluate differences in latent spaces   </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using a latent space </a:t>
            </a:r>
            <a:r>
              <a:rPr lang="en-US" dirty="0"/>
              <a:t>are our focus </a:t>
            </a:r>
          </a:p>
          <a:p>
            <a:pPr lvl="1"/>
            <a:r>
              <a:rPr lang="en-US" dirty="0"/>
              <a:t>Autoregressive models – see text </a:t>
            </a:r>
          </a:p>
          <a:p>
            <a:pPr lvl="1"/>
            <a:r>
              <a:rPr lang="en-US" b="1"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25839</TotalTime>
  <Words>6716</Words>
  <Application>Microsoft Office PowerPoint</Application>
  <PresentationFormat>Widescreen</PresentationFormat>
  <Paragraphs>745</Paragraphs>
  <Slides>103</Slides>
  <Notes>20</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103</vt:i4>
      </vt:variant>
    </vt:vector>
  </HeadingPairs>
  <TitlesOfParts>
    <vt:vector size="114"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Variational Autoencoders</vt:lpstr>
      <vt:lpstr>Variational Autoencoders</vt:lpstr>
      <vt:lpstr>Variational Autoencoders</vt:lpstr>
      <vt:lpstr>Variational Autoencoders</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Applying the ELBO to 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Image Captioning with VAE</vt:lpstr>
      <vt:lpstr>Image Captioning with VAEs</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Diffusion Processes as Stack of Restricted VAEs</vt:lpstr>
      <vt:lpstr>Diffusion Processes Built From Restricted VAEs</vt:lpstr>
      <vt:lpstr>Forward Diffusion Processes</vt:lpstr>
      <vt:lpstr>Forward Diffusion Processes</vt:lpstr>
      <vt:lpstr>Forward Diffusion Processes    </vt:lpstr>
      <vt:lpstr>Forward Diffusion Processes    </vt:lpstr>
      <vt:lpstr>Forward Diffusion Processes    </vt:lpstr>
      <vt:lpstr>Reverse Diffusion Processes    </vt:lpstr>
      <vt:lpstr>Reverse Diffusion Processes    </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746</cp:revision>
  <dcterms:created xsi:type="dcterms:W3CDTF">2018-12-31T16:25:12Z</dcterms:created>
  <dcterms:modified xsi:type="dcterms:W3CDTF">2026-02-09T03:36:24Z</dcterms:modified>
</cp:coreProperties>
</file>